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76" r:id="rId2"/>
    <p:sldId id="577" r:id="rId3"/>
    <p:sldId id="578" r:id="rId4"/>
    <p:sldId id="579" r:id="rId5"/>
    <p:sldId id="581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6B0F78-1703-DD9E-2859-43D0670BC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DE1B57C-3E3D-1952-1632-6B6E65C1E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19C6FE-27E0-BBEB-B766-12E56EC2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0368-1F9F-4251-84B3-34D814C55902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57EC43-9A7A-4DF6-B671-FC74EF66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BADC0E-9311-762F-316F-1F8646DD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41A6-19B6-45B2-ADE1-C314B7885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839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E91FEA-F7A9-233D-D660-750BD9A79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981484B-C1A9-A33B-F624-368620FCB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83464F6-ECFF-3CD2-45D1-1D152030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0368-1F9F-4251-84B3-34D814C55902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AEEE92-D8DD-5AF5-DD02-8C892AC5C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9501087-C570-983D-D73E-CC0132F6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41A6-19B6-45B2-ADE1-C314B7885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349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80F96FA-9DC8-E888-C768-5E440A2D2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01945E1-7479-EABC-DA7C-E6813463D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72B1CE2-FB71-80DB-4EB3-E0A59B7C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0368-1F9F-4251-84B3-34D814C55902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2D5474-3059-92F5-56EF-33B16CE84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41F1BA-A5CE-D643-572A-9EDB05F4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41A6-19B6-45B2-ADE1-C314B7885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051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58240A-0C77-1694-EC4E-8B10E90B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666B31-F918-E95D-1F3B-D7CB2116E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805B86-CECF-7022-CA08-435BB207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0368-1F9F-4251-84B3-34D814C55902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2EEE65-E2E4-A569-2C8B-2B12BFBA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50D028-807A-13CA-6626-DAE7CC3C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41A6-19B6-45B2-ADE1-C314B7885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035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AB5945-CFE4-B85A-FB73-ECDE0505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3F7E180-9509-0A5A-9929-F0FD2533D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E89F891-87B3-238A-BB28-16DD9782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0368-1F9F-4251-84B3-34D814C55902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0A3D68-04F3-AEB7-7C0C-4FBD0B3D9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4E0335-1523-3E31-BC4C-86C328FC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41A6-19B6-45B2-ADE1-C314B7885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92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30BB7C-B862-E151-AA5E-C14A5C1F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A011B8-94BC-960C-8450-46C7EBF3D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6B3A24-EF04-280F-372A-536FFCAF3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67AC86F-DE87-0109-49C0-6962B068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0368-1F9F-4251-84B3-34D814C55902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7F777AA-1DC7-DC8F-FBB4-4B8F1DA0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15AB0D3-9939-68B0-4E37-129DB57A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41A6-19B6-45B2-ADE1-C314B7885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82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B773C5-11A1-65CC-3826-3AC2E920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BB94C5-52C7-89F2-FA1F-4252A5125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925C656-7B0D-30C3-E81F-9AD01B427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D79C442-B04B-5C42-D1FE-AFF8A3E55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8373378-5530-6612-43A7-C0525A12A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66777F1-794B-4987-037B-6C374306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0368-1F9F-4251-84B3-34D814C55902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B6D4F89-FD2A-54A2-7F7C-09AB8442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5E0EB09-0518-C27C-3B97-C7B59C43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41A6-19B6-45B2-ADE1-C314B7885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477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C6D7C7-BEAD-E57C-42F0-188FE6171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EA634FB-393C-E071-5850-209843C3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0368-1F9F-4251-84B3-34D814C55902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EAAFDCD-B5E5-EC53-3E18-0C81DC9F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0F2E5EA-4D8C-BB79-C4A3-4B3455CA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41A6-19B6-45B2-ADE1-C314B7885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51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4E56E6F-A028-6895-6593-19F336205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0368-1F9F-4251-84B3-34D814C55902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26A123E-60A2-3815-44AE-21BD7597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5645E7C-77F1-217C-828F-F9D1E544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41A6-19B6-45B2-ADE1-C314B7885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25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435986-7936-22DD-6633-844318C7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D89BC3-F196-6711-22B5-D0E6A9D05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EFC114-50D6-DA69-FA7D-E21692C93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333DA28-0E87-49B2-E0B2-F90B1767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0368-1F9F-4251-84B3-34D814C55902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059E5BD-4F4A-89ED-8809-49C1161F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3F91C37-418A-7E8D-AE72-F50655B7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41A6-19B6-45B2-ADE1-C314B7885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507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B7737D-3572-BFA7-E74E-E98068C8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E494CD0-890A-9477-3A06-1B8866926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A02989-A148-0FF1-27F5-5F242662B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AD7AF66-6000-1B85-9AF2-5CB7C257B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0368-1F9F-4251-84B3-34D814C55902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6DA5786-C0AF-BBD4-7543-092C25E2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FB37D9E-E8B1-7B78-D479-9DFE60EF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41A6-19B6-45B2-ADE1-C314B7885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481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29B932-5E6A-7186-CBC5-6B84A551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D2267F-26B3-0381-BC13-BCA433813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530AB9-1451-9770-E619-4E53EA09F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B90368-1F9F-4251-84B3-34D814C55902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7BBB86-6F5F-8BFA-ABA5-49706D38A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C561AD-26C1-291A-976B-088FBD4DF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E941A6-19B6-45B2-ADE1-C314B7885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70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lvsbyn.se/kommun-och-politik/politik/allmanna-val/jobba-som-rostmottagar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491AB9-FDCB-2E49-E7B6-9CAC5C35D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43D076D-85CF-EE99-0525-2563356FF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1" b="24538"/>
          <a:stretch>
            <a:fillRect/>
          </a:stretch>
        </p:blipFill>
        <p:spPr>
          <a:xfrm>
            <a:off x="2555441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A337283-3176-2406-6AAE-D0713F59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0675"/>
            <a:ext cx="5873750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Vill du </a:t>
            </a:r>
            <a:r>
              <a:rPr lang="en-US" sz="4000" dirty="0" err="1">
                <a:latin typeface="Garamond" panose="02020404030301010803" pitchFamily="18" charset="0"/>
              </a:rPr>
              <a:t>bidra</a:t>
            </a:r>
            <a:r>
              <a:rPr lang="en-US" sz="4000" dirty="0">
                <a:latin typeface="Garamond" panose="02020404030301010803" pitchFamily="18" charset="0"/>
              </a:rPr>
              <a:t> </a:t>
            </a:r>
            <a:r>
              <a:rPr lang="en-US" sz="4000" dirty="0" err="1">
                <a:latin typeface="Garamond" panose="02020404030301010803" pitchFamily="18" charset="0"/>
              </a:rPr>
              <a:t>i</a:t>
            </a:r>
            <a:r>
              <a:rPr lang="en-US" sz="4000" dirty="0">
                <a:latin typeface="Garamond" panose="02020404030301010803" pitchFamily="18" charset="0"/>
              </a:rPr>
              <a:t> </a:t>
            </a:r>
            <a:r>
              <a:rPr lang="en-US" sz="4000" dirty="0" err="1">
                <a:latin typeface="Garamond" panose="02020404030301010803" pitchFamily="18" charset="0"/>
              </a:rPr>
              <a:t>demokratin</a:t>
            </a:r>
            <a:r>
              <a:rPr lang="en-US" sz="4000" dirty="0">
                <a:latin typeface="Garamond" panose="02020404030301010803" pitchFamily="18" charset="0"/>
              </a:rPr>
              <a:t>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0C9822BE-134B-7CA9-6093-3BD6EDD5C333}"/>
              </a:ext>
            </a:extLst>
          </p:cNvPr>
          <p:cNvSpPr txBox="1">
            <a:spLocks/>
          </p:cNvSpPr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4400" dirty="0">
                <a:latin typeface="Garamond" panose="02020404030301010803" pitchFamily="18" charset="0"/>
              </a:rPr>
              <a:t>Vi </a:t>
            </a:r>
            <a:r>
              <a:rPr lang="en-US" sz="4400" dirty="0" err="1">
                <a:latin typeface="Garamond" panose="02020404030301010803" pitchFamily="18" charset="0"/>
              </a:rPr>
              <a:t>söker</a:t>
            </a:r>
            <a:r>
              <a:rPr lang="en-US" sz="4400" dirty="0">
                <a:latin typeface="Garamond" panose="02020404030301010803" pitchFamily="18" charset="0"/>
              </a:rPr>
              <a:t> </a:t>
            </a:r>
            <a:r>
              <a:rPr lang="en-US" sz="4400" dirty="0" err="1">
                <a:latin typeface="Garamond" panose="02020404030301010803" pitchFamily="18" charset="0"/>
              </a:rPr>
              <a:t>neutrala</a:t>
            </a:r>
            <a:r>
              <a:rPr lang="en-US" sz="4400" dirty="0">
                <a:latin typeface="Garamond" panose="02020404030301010803" pitchFamily="18" charset="0"/>
              </a:rPr>
              <a:t> </a:t>
            </a:r>
            <a:r>
              <a:rPr lang="en-US" sz="4400" dirty="0" err="1">
                <a:latin typeface="Garamond" panose="02020404030301010803" pitchFamily="18" charset="0"/>
              </a:rPr>
              <a:t>röstmottagare</a:t>
            </a:r>
            <a:endParaRPr lang="en-US" sz="4400" dirty="0">
              <a:latin typeface="Garamond" panose="02020404030301010803" pitchFamily="18" charset="0"/>
            </a:endParaRPr>
          </a:p>
          <a:p>
            <a:endParaRPr lang="en-US" sz="2000" dirty="0"/>
          </a:p>
          <a:p>
            <a:pPr lvl="1"/>
            <a:endParaRPr lang="en-US" sz="2000" dirty="0"/>
          </a:p>
          <a:p>
            <a:pPr marL="0"/>
            <a:endParaRPr lang="en-US" sz="2000" dirty="0"/>
          </a:p>
        </p:txBody>
      </p:sp>
      <p:pic>
        <p:nvPicPr>
          <p:cNvPr id="9" name="Bildobjekt 8" descr="En bild som visar clipart, symbol, design">
            <a:extLst>
              <a:ext uri="{FF2B5EF4-FFF2-40B4-BE49-F238E27FC236}">
                <a16:creationId xmlns:a16="http://schemas.microsoft.com/office/drawing/2014/main" id="{034E3E56-922A-9FE9-706D-357CC090C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3" y="6095846"/>
            <a:ext cx="1808748" cy="6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2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DA74F0-CBBA-1A72-B8BE-3A013EDB7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13A7A25-9D39-E6EC-92CA-82F1A1E6A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r="3380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4A8FBC5-4EC0-A326-8ED2-05E009413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65125"/>
            <a:ext cx="5797550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Vad </a:t>
            </a:r>
            <a:r>
              <a:rPr lang="en-US" sz="4000" dirty="0" err="1">
                <a:latin typeface="Garamond" panose="02020404030301010803" pitchFamily="18" charset="0"/>
              </a:rPr>
              <a:t>gör</a:t>
            </a:r>
            <a:r>
              <a:rPr lang="en-US" sz="4000" dirty="0">
                <a:latin typeface="Garamond" panose="02020404030301010803" pitchFamily="18" charset="0"/>
              </a:rPr>
              <a:t> </a:t>
            </a:r>
            <a:r>
              <a:rPr lang="en-US" sz="4000" dirty="0" err="1">
                <a:latin typeface="Garamond" panose="02020404030301010803" pitchFamily="18" charset="0"/>
              </a:rPr>
              <a:t>en</a:t>
            </a:r>
            <a:r>
              <a:rPr lang="en-US" sz="4000" dirty="0">
                <a:latin typeface="Garamond" panose="02020404030301010803" pitchFamily="18" charset="0"/>
              </a:rPr>
              <a:t> </a:t>
            </a:r>
            <a:r>
              <a:rPr lang="en-US" sz="4000" dirty="0" err="1">
                <a:latin typeface="Garamond" panose="02020404030301010803" pitchFamily="18" charset="0"/>
              </a:rPr>
              <a:t>röstmottagare</a:t>
            </a:r>
            <a:r>
              <a:rPr lang="en-US" sz="4000" dirty="0">
                <a:latin typeface="Garamond" panose="02020404030301010803" pitchFamily="18" charset="0"/>
              </a:rPr>
              <a:t>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9BDED36-2637-5F2E-55AB-31750D8A4449}"/>
              </a:ext>
            </a:extLst>
          </p:cNvPr>
          <p:cNvSpPr txBox="1">
            <a:spLocks/>
          </p:cNvSpPr>
          <p:nvPr/>
        </p:nvSpPr>
        <p:spPr>
          <a:xfrm>
            <a:off x="666747" y="208495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aramond" panose="02020404030301010803" pitchFamily="18" charset="0"/>
              </a:rPr>
              <a:t>Visar och </a:t>
            </a:r>
            <a:r>
              <a:rPr lang="en-US" sz="2400" dirty="0" err="1">
                <a:latin typeface="Garamond" panose="02020404030301010803" pitchFamily="18" charset="0"/>
              </a:rPr>
              <a:t>förklarar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hur</a:t>
            </a:r>
            <a:r>
              <a:rPr lang="en-US" sz="2400" dirty="0">
                <a:latin typeface="Garamond" panose="02020404030301010803" pitchFamily="18" charset="0"/>
              </a:rPr>
              <a:t> det </a:t>
            </a:r>
            <a:r>
              <a:rPr lang="en-US" sz="2400" dirty="0" err="1">
                <a:latin typeface="Garamond" panose="02020404030301010803" pitchFamily="18" charset="0"/>
              </a:rPr>
              <a:t>går</a:t>
            </a:r>
            <a:r>
              <a:rPr lang="en-US" sz="2400" dirty="0">
                <a:latin typeface="Garamond" panose="02020404030301010803" pitchFamily="18" charset="0"/>
              </a:rPr>
              <a:t> till </a:t>
            </a:r>
            <a:r>
              <a:rPr lang="en-US" sz="2400" dirty="0" err="1">
                <a:latin typeface="Garamond" panose="02020404030301010803" pitchFamily="18" charset="0"/>
              </a:rPr>
              <a:t>i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vallokalen</a:t>
            </a:r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2400" dirty="0" err="1">
                <a:latin typeface="Garamond" panose="02020404030301010803" pitchFamily="18" charset="0"/>
              </a:rPr>
              <a:t>Delar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ut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valkuvert</a:t>
            </a:r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2400" dirty="0" err="1">
                <a:latin typeface="Garamond" panose="02020404030301010803" pitchFamily="18" charset="0"/>
              </a:rPr>
              <a:t>Håller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ordning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i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valsedelsställen</a:t>
            </a:r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</a:rPr>
              <a:t>Tar </a:t>
            </a:r>
            <a:r>
              <a:rPr lang="en-US" sz="2400" dirty="0" err="1">
                <a:latin typeface="Garamond" panose="02020404030301010803" pitchFamily="18" charset="0"/>
              </a:rPr>
              <a:t>emot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röster</a:t>
            </a:r>
            <a:r>
              <a:rPr lang="en-US" sz="2400" dirty="0">
                <a:latin typeface="Garamond" panose="02020404030301010803" pitchFamily="18" charset="0"/>
              </a:rPr>
              <a:t> och </a:t>
            </a:r>
            <a:r>
              <a:rPr lang="en-US" sz="2400" dirty="0" err="1">
                <a:latin typeface="Garamond" panose="02020404030301010803" pitchFamily="18" charset="0"/>
              </a:rPr>
              <a:t>registrerar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att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personen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röstat</a:t>
            </a:r>
            <a:endParaRPr lang="en-US" sz="2400" dirty="0">
              <a:latin typeface="Garamond" panose="02020404030301010803" pitchFamily="18" charset="0"/>
            </a:endParaRPr>
          </a:p>
          <a:p>
            <a:endParaRPr lang="en-US" sz="2400" dirty="0">
              <a:latin typeface="Garamond" panose="02020404030301010803" pitchFamily="18" charset="0"/>
            </a:endParaRPr>
          </a:p>
          <a:p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2400" dirty="0" err="1">
                <a:latin typeface="Garamond" panose="02020404030301010803" pitchFamily="18" charset="0"/>
              </a:rPr>
              <a:t>När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vallokalen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stängt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på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valdagen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räknas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rösterna</a:t>
            </a:r>
            <a:endParaRPr lang="en-US" sz="2400" dirty="0">
              <a:latin typeface="Garamond" panose="02020404030301010803" pitchFamily="18" charset="0"/>
            </a:endParaRPr>
          </a:p>
          <a:p>
            <a:endParaRPr lang="en-US" sz="1900" dirty="0"/>
          </a:p>
          <a:p>
            <a:pPr lvl="1"/>
            <a:endParaRPr lang="en-US" sz="1900" dirty="0"/>
          </a:p>
          <a:p>
            <a:pPr marL="0"/>
            <a:endParaRPr lang="en-US" sz="1900" dirty="0"/>
          </a:p>
        </p:txBody>
      </p:sp>
      <p:pic>
        <p:nvPicPr>
          <p:cNvPr id="9" name="Bildobjekt 8" descr="En bild som visar clipart, symbol, design">
            <a:extLst>
              <a:ext uri="{FF2B5EF4-FFF2-40B4-BE49-F238E27FC236}">
                <a16:creationId xmlns:a16="http://schemas.microsoft.com/office/drawing/2014/main" id="{8C00FCB3-FF75-F307-8550-ADE2E6C5A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3" y="6093935"/>
            <a:ext cx="1808748" cy="6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9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8631DB-3603-8D4F-16E6-FFB26875A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FD448E0-2FDF-D3EE-7FF6-5E43F096E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061378F-35B8-5389-9858-6793A1F0C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67200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latin typeface="Garamond" panose="02020404030301010803" pitchFamily="18" charset="0"/>
              </a:rPr>
              <a:t>När</a:t>
            </a:r>
            <a:r>
              <a:rPr lang="en-US" sz="4000" dirty="0">
                <a:latin typeface="Garamond" panose="02020404030301010803" pitchFamily="18" charset="0"/>
              </a:rPr>
              <a:t> </a:t>
            </a:r>
            <a:r>
              <a:rPr lang="en-US" sz="4000" dirty="0" err="1">
                <a:latin typeface="Garamond" panose="02020404030301010803" pitchFamily="18" charset="0"/>
              </a:rPr>
              <a:t>behöver</a:t>
            </a:r>
            <a:r>
              <a:rPr lang="en-US" sz="4000" dirty="0">
                <a:latin typeface="Garamond" panose="02020404030301010803" pitchFamily="18" charset="0"/>
              </a:rPr>
              <a:t> vi dig?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292CAD05-98B8-00E4-D14C-E11DB8EA4147}"/>
              </a:ext>
            </a:extLst>
          </p:cNvPr>
          <p:cNvSpPr txBox="1">
            <a:spLocks/>
          </p:cNvSpPr>
          <p:nvPr/>
        </p:nvSpPr>
        <p:spPr>
          <a:xfrm>
            <a:off x="682752" y="2059297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aramond" panose="02020404030301010803" pitchFamily="18" charset="0"/>
              </a:rPr>
              <a:t>Valen </a:t>
            </a:r>
            <a:r>
              <a:rPr lang="en-US" sz="2400" dirty="0" err="1">
                <a:latin typeface="Garamond" panose="02020404030301010803" pitchFamily="18" charset="0"/>
              </a:rPr>
              <a:t>pågår</a:t>
            </a:r>
            <a:r>
              <a:rPr lang="en-US" sz="2400" dirty="0">
                <a:latin typeface="Garamond" panose="02020404030301010803" pitchFamily="18" charset="0"/>
              </a:rPr>
              <a:t> 26 </a:t>
            </a:r>
            <a:r>
              <a:rPr lang="en-US" sz="2400" dirty="0" err="1">
                <a:latin typeface="Garamond" panose="02020404030301010803" pitchFamily="18" charset="0"/>
              </a:rPr>
              <a:t>augusti</a:t>
            </a:r>
            <a:r>
              <a:rPr lang="en-US" sz="2400" dirty="0">
                <a:latin typeface="Garamond" panose="02020404030301010803" pitchFamily="18" charset="0"/>
              </a:rPr>
              <a:t> -13 </a:t>
            </a:r>
            <a:r>
              <a:rPr lang="en-US" sz="2400" dirty="0" err="1">
                <a:latin typeface="Garamond" panose="02020404030301010803" pitchFamily="18" charset="0"/>
              </a:rPr>
              <a:t>september</a:t>
            </a:r>
            <a:endParaRPr lang="en-US" sz="2400" dirty="0">
              <a:latin typeface="Garamond" panose="02020404030301010803" pitchFamily="18" charset="0"/>
            </a:endParaRPr>
          </a:p>
          <a:p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2400" dirty="0" err="1">
                <a:latin typeface="Garamond" panose="02020404030301010803" pitchFamily="18" charset="0"/>
              </a:rPr>
              <a:t>Röstmottagare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får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utbildning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i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maj</a:t>
            </a:r>
            <a:r>
              <a:rPr lang="en-US" sz="2400" dirty="0">
                <a:latin typeface="Garamond" panose="02020404030301010803" pitchFamily="18" charset="0"/>
              </a:rPr>
              <a:t> och </a:t>
            </a:r>
            <a:r>
              <a:rPr lang="en-US" sz="2400" dirty="0" err="1">
                <a:latin typeface="Garamond" panose="02020404030301010803" pitchFamily="18" charset="0"/>
              </a:rPr>
              <a:t>augusti</a:t>
            </a:r>
            <a:endParaRPr lang="en-US" sz="2400" dirty="0">
              <a:latin typeface="Garamond" panose="02020404030301010803" pitchFamily="18" charset="0"/>
            </a:endParaRPr>
          </a:p>
          <a:p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400" b="1" dirty="0" err="1">
                <a:latin typeface="Garamond" panose="02020404030301010803" pitchFamily="18" charset="0"/>
              </a:rPr>
              <a:t>Ersättning</a:t>
            </a:r>
            <a:endParaRPr lang="en-US" sz="2400" b="1" dirty="0">
              <a:latin typeface="Garamond" panose="02020404030301010803" pitchFamily="18" charset="0"/>
            </a:endParaRPr>
          </a:p>
          <a:p>
            <a:r>
              <a:rPr lang="en-US" sz="2400" dirty="0" err="1">
                <a:latin typeface="Garamond" panose="02020404030301010803" pitchFamily="18" charset="0"/>
              </a:rPr>
              <a:t>Röstmottagare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får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oförändrad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lön</a:t>
            </a:r>
            <a:r>
              <a:rPr lang="en-US" sz="2400" dirty="0">
                <a:latin typeface="Garamond" panose="02020404030301010803" pitchFamily="18" charset="0"/>
              </a:rPr>
              <a:t> för </a:t>
            </a:r>
            <a:r>
              <a:rPr lang="en-US" sz="2400" dirty="0" err="1">
                <a:latin typeface="Garamond" panose="02020404030301010803" pitchFamily="18" charset="0"/>
              </a:rPr>
              <a:t>utbildning</a:t>
            </a:r>
            <a:r>
              <a:rPr lang="en-US" sz="2400" dirty="0">
                <a:latin typeface="Garamond" panose="02020404030301010803" pitchFamily="18" charset="0"/>
              </a:rPr>
              <a:t> och </a:t>
            </a:r>
            <a:r>
              <a:rPr lang="en-US" sz="2400" dirty="0" err="1">
                <a:latin typeface="Garamond" panose="02020404030301010803" pitchFamily="18" charset="0"/>
              </a:rPr>
              <a:t>arbete</a:t>
            </a:r>
            <a:r>
              <a:rPr lang="en-US" sz="2400" dirty="0">
                <a:latin typeface="Garamond" panose="02020404030301010803" pitchFamily="18" charset="0"/>
              </a:rPr>
              <a:t> under </a:t>
            </a:r>
            <a:r>
              <a:rPr lang="en-US" sz="2400" dirty="0" err="1">
                <a:latin typeface="Garamond" panose="02020404030301010803" pitchFamily="18" charset="0"/>
              </a:rPr>
              <a:t>arbetstid</a:t>
            </a:r>
            <a:r>
              <a:rPr lang="en-US" sz="2400" dirty="0">
                <a:latin typeface="Garamond" panose="02020404030301010803" pitchFamily="18" charset="0"/>
              </a:rPr>
              <a:t>, </a:t>
            </a:r>
            <a:r>
              <a:rPr lang="en-US" sz="2400" dirty="0" err="1">
                <a:latin typeface="Garamond" panose="02020404030301010803" pitchFamily="18" charset="0"/>
              </a:rPr>
              <a:t>vill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någon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gå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utbildning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eller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tjänstgöra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utanför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ordinarie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arbetstid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betalas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arvode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ut.</a:t>
            </a:r>
            <a:r>
              <a:rPr lang="en-US" sz="2400" dirty="0">
                <a:latin typeface="Garamond" panose="02020404030301010803" pitchFamily="18" charset="0"/>
              </a:rPr>
              <a:t> För </a:t>
            </a:r>
            <a:r>
              <a:rPr lang="en-US" sz="2400" dirty="0" err="1">
                <a:latin typeface="Garamond" panose="02020404030301010803" pitchFamily="18" charset="0"/>
              </a:rPr>
              <a:t>upp</a:t>
            </a:r>
            <a:r>
              <a:rPr lang="en-US" sz="2400" dirty="0">
                <a:latin typeface="Garamond" panose="02020404030301010803" pitchFamily="18" charset="0"/>
              </a:rPr>
              <a:t> till 4 </a:t>
            </a:r>
            <a:r>
              <a:rPr lang="en-US" sz="2400" dirty="0" err="1">
                <a:latin typeface="Garamond" panose="02020404030301010803" pitchFamily="18" charset="0"/>
              </a:rPr>
              <a:t>timmars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engagemang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utanför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arbetstid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är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arvodet</a:t>
            </a:r>
            <a:r>
              <a:rPr lang="en-US" sz="2400" dirty="0">
                <a:latin typeface="Garamond" panose="02020404030301010803" pitchFamily="18" charset="0"/>
              </a:rPr>
              <a:t> 626 kr.</a:t>
            </a:r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pPr marL="0"/>
            <a:endParaRPr lang="en-US" sz="2000" dirty="0"/>
          </a:p>
        </p:txBody>
      </p:sp>
      <p:pic>
        <p:nvPicPr>
          <p:cNvPr id="9" name="Bildobjekt 8" descr="En bild som visar clipart, symbol, design">
            <a:extLst>
              <a:ext uri="{FF2B5EF4-FFF2-40B4-BE49-F238E27FC236}">
                <a16:creationId xmlns:a16="http://schemas.microsoft.com/office/drawing/2014/main" id="{A738D62E-0372-8BAC-855F-FE53BFCC5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3" y="6089496"/>
            <a:ext cx="1808748" cy="6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2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77D901-47F3-89AE-214A-4F66D0105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A2280C-7DFA-5663-54C3-52CCF0918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994110C-4CF8-C157-09AD-BA7379700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Vem </a:t>
            </a:r>
            <a:r>
              <a:rPr lang="en-US" sz="4000" dirty="0" err="1">
                <a:latin typeface="Garamond" panose="02020404030301010803" pitchFamily="18" charset="0"/>
              </a:rPr>
              <a:t>söker</a:t>
            </a:r>
            <a:r>
              <a:rPr lang="en-US" sz="4000" dirty="0">
                <a:latin typeface="Garamond" panose="02020404030301010803" pitchFamily="18" charset="0"/>
              </a:rPr>
              <a:t> vi?</a:t>
            </a:r>
            <a:br>
              <a:rPr lang="en-US" sz="4000" dirty="0">
                <a:latin typeface="Garamond" panose="02020404030301010803" pitchFamily="18" charset="0"/>
              </a:rPr>
            </a:b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D6AE7D41-DE29-5E1A-54BA-1E877ADCAFBD}"/>
              </a:ext>
            </a:extLst>
          </p:cNvPr>
          <p:cNvSpPr txBox="1">
            <a:spLocks/>
          </p:cNvSpPr>
          <p:nvPr/>
        </p:nvSpPr>
        <p:spPr>
          <a:xfrm>
            <a:off x="627682" y="1573078"/>
            <a:ext cx="4032708" cy="4603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aramond" panose="02020404030301010803" pitchFamily="18" charset="0"/>
              </a:rPr>
              <a:t>Dig </a:t>
            </a:r>
            <a:r>
              <a:rPr lang="en-US" sz="2400" dirty="0" err="1">
                <a:latin typeface="Garamond" panose="02020404030301010803" pitchFamily="18" charset="0"/>
              </a:rPr>
              <a:t>som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arbetar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i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eller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nära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kommunhuset</a:t>
            </a:r>
            <a:r>
              <a:rPr lang="en-US" sz="2400" dirty="0">
                <a:latin typeface="Garamond" panose="02020404030301010803" pitchFamily="18" charset="0"/>
              </a:rPr>
              <a:t> och </a:t>
            </a:r>
            <a:r>
              <a:rPr lang="en-US" sz="2400" dirty="0" err="1">
                <a:latin typeface="Garamond" panose="02020404030301010803" pitchFamily="18" charset="0"/>
              </a:rPr>
              <a:t>kan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gå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ifrån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ditt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ordinarie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arbete</a:t>
            </a:r>
            <a:r>
              <a:rPr lang="en-US" sz="2400" dirty="0">
                <a:latin typeface="Garamond" panose="02020404030301010803" pitchFamily="18" charset="0"/>
              </a:rPr>
              <a:t> vid </a:t>
            </a:r>
            <a:r>
              <a:rPr lang="en-US" sz="2400" dirty="0" err="1">
                <a:latin typeface="Garamond" panose="02020404030301010803" pitchFamily="18" charset="0"/>
              </a:rPr>
              <a:t>några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tillfällen</a:t>
            </a:r>
            <a:r>
              <a:rPr lang="en-US" sz="2400" dirty="0">
                <a:latin typeface="Garamond" panose="02020404030301010803" pitchFamily="18" charset="0"/>
              </a:rPr>
              <a:t> under </a:t>
            </a:r>
            <a:r>
              <a:rPr lang="en-US" sz="2400" dirty="0" err="1">
                <a:latin typeface="Garamond" panose="02020404030301010803" pitchFamily="18" charset="0"/>
              </a:rPr>
              <a:t>valperioden</a:t>
            </a:r>
            <a:r>
              <a:rPr lang="en-US" sz="2400" dirty="0">
                <a:latin typeface="Garamond" panose="02020404030301010803" pitchFamily="18" charset="0"/>
              </a:rPr>
              <a:t>.: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Du </a:t>
            </a:r>
            <a:r>
              <a:rPr lang="en-US" sz="2400" dirty="0" err="1">
                <a:latin typeface="Garamond" panose="02020404030301010803" pitchFamily="18" charset="0"/>
              </a:rPr>
              <a:t>behöver</a:t>
            </a:r>
            <a:r>
              <a:rPr lang="en-US" sz="2400" dirty="0">
                <a:latin typeface="Garamond" panose="02020404030301010803" pitchFamily="18" charset="0"/>
              </a:rPr>
              <a:t> ha/ </a:t>
            </a:r>
            <a:r>
              <a:rPr lang="en-US" sz="2400" dirty="0" err="1">
                <a:latin typeface="Garamond" panose="02020404030301010803" pitchFamily="18" charset="0"/>
              </a:rPr>
              <a:t>vara</a:t>
            </a:r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2400" dirty="0" err="1">
                <a:latin typeface="Garamond" panose="02020404030301010803" pitchFamily="18" charset="0"/>
              </a:rPr>
              <a:t>Ordningssam</a:t>
            </a:r>
            <a:r>
              <a:rPr lang="en-US" sz="2400" dirty="0">
                <a:latin typeface="Garamond" panose="02020404030301010803" pitchFamily="18" charset="0"/>
              </a:rPr>
              <a:t>, </a:t>
            </a:r>
            <a:r>
              <a:rPr lang="en-US" sz="2400" dirty="0" err="1">
                <a:latin typeface="Garamond" panose="02020404030301010803" pitchFamily="18" charset="0"/>
              </a:rPr>
              <a:t>lugn</a:t>
            </a:r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</a:rPr>
              <a:t>Bra </a:t>
            </a:r>
            <a:r>
              <a:rPr lang="en-US" sz="2400" dirty="0" err="1">
                <a:latin typeface="Garamond" panose="02020404030301010803" pitchFamily="18" charset="0"/>
              </a:rPr>
              <a:t>bemötande</a:t>
            </a:r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</a:rPr>
              <a:t>Bra </a:t>
            </a:r>
            <a:r>
              <a:rPr lang="en-US" sz="2400" dirty="0" err="1">
                <a:latin typeface="Garamond" panose="02020404030301010803" pitchFamily="18" charset="0"/>
              </a:rPr>
              <a:t>på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att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samarbeta</a:t>
            </a:r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2400" dirty="0" err="1">
                <a:latin typeface="Garamond" panose="02020404030301010803" pitchFamily="18" charset="0"/>
              </a:rPr>
              <a:t>Tydlig</a:t>
            </a:r>
            <a:r>
              <a:rPr lang="en-US" sz="2400" dirty="0">
                <a:latin typeface="Garamond" panose="02020404030301010803" pitchFamily="18" charset="0"/>
              </a:rPr>
              <a:t> och bra </a:t>
            </a:r>
            <a:r>
              <a:rPr lang="en-US" sz="2400" dirty="0" err="1">
                <a:latin typeface="Garamond" panose="02020404030301010803" pitchFamily="18" charset="0"/>
              </a:rPr>
              <a:t>svenska</a:t>
            </a:r>
            <a:r>
              <a:rPr lang="en-US" sz="2400" dirty="0">
                <a:latin typeface="Garamond" panose="02020404030301010803" pitchFamily="18" charset="0"/>
              </a:rPr>
              <a:t>, </a:t>
            </a:r>
            <a:r>
              <a:rPr lang="en-US" sz="2400" dirty="0" err="1">
                <a:latin typeface="Garamond" panose="02020404030301010803" pitchFamily="18" charset="0"/>
              </a:rPr>
              <a:t>gärna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andra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språk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också</a:t>
            </a:r>
            <a:endParaRPr lang="en-US" sz="2000" dirty="0"/>
          </a:p>
          <a:p>
            <a:pPr marL="0"/>
            <a:endParaRPr lang="en-US" sz="2000" dirty="0"/>
          </a:p>
        </p:txBody>
      </p:sp>
      <p:pic>
        <p:nvPicPr>
          <p:cNvPr id="9" name="Bildobjekt 8" descr="En bild som visar clipart, symbol, design">
            <a:extLst>
              <a:ext uri="{FF2B5EF4-FFF2-40B4-BE49-F238E27FC236}">
                <a16:creationId xmlns:a16="http://schemas.microsoft.com/office/drawing/2014/main" id="{9D01F2D0-5556-0C93-1509-77E1998A6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3" y="6106635"/>
            <a:ext cx="1808748" cy="6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4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FA83A7-10E2-3BDA-4D48-437045618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1241D36-DC7B-9C46-FD1F-93E01F9BB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 err="1">
                <a:latin typeface="Garamond" panose="02020404030301010803" pitchFamily="18" charset="0"/>
              </a:rPr>
              <a:t>Anmäl</a:t>
            </a:r>
            <a:r>
              <a:rPr lang="en-US" sz="4000" dirty="0">
                <a:latin typeface="Garamond" panose="02020404030301010803" pitchFamily="18" charset="0"/>
              </a:rPr>
              <a:t> </a:t>
            </a:r>
            <a:r>
              <a:rPr lang="en-US" sz="4000" dirty="0" err="1">
                <a:latin typeface="Garamond" panose="02020404030301010803" pitchFamily="18" charset="0"/>
              </a:rPr>
              <a:t>intresse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02F1D398-7E57-019F-6846-70CCEED3D9A3}"/>
              </a:ext>
            </a:extLst>
          </p:cNvPr>
          <p:cNvSpPr txBox="1">
            <a:spLocks/>
          </p:cNvSpPr>
          <p:nvPr/>
        </p:nvSpPr>
        <p:spPr>
          <a:xfrm>
            <a:off x="411479" y="2688336"/>
            <a:ext cx="4498848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>
                <a:hlinkClick r:id="rId2"/>
              </a:rPr>
              <a:t>https://www.alvsbyn.se/kommun-och-politik/politik/allmanna-val/jobba-som-rostmottagare/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0"/>
            <a:endParaRPr lang="en-US" sz="1800" dirty="0"/>
          </a:p>
        </p:txBody>
      </p:sp>
      <p:pic>
        <p:nvPicPr>
          <p:cNvPr id="9" name="Bildobjekt 8" descr="En bild som visar clipart, symbol, design">
            <a:extLst>
              <a:ext uri="{FF2B5EF4-FFF2-40B4-BE49-F238E27FC236}">
                <a16:creationId xmlns:a16="http://schemas.microsoft.com/office/drawing/2014/main" id="{F1D6CD32-3FD8-F470-CE2F-86708956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3" y="6106635"/>
            <a:ext cx="1808748" cy="6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51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173</Words>
  <Application>Microsoft Office PowerPoint</Application>
  <PresentationFormat>Bredbild</PresentationFormat>
  <Paragraphs>31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Garamond</vt:lpstr>
      <vt:lpstr>Office-tema</vt:lpstr>
      <vt:lpstr>Vill du bidra i demokratin? </vt:lpstr>
      <vt:lpstr>Vad gör en röstmottagare? </vt:lpstr>
      <vt:lpstr>När behöver vi dig? </vt:lpstr>
      <vt:lpstr>Vem söker vi? </vt:lpstr>
      <vt:lpstr>Anmäl intresse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Källgarn</dc:creator>
  <cp:lastModifiedBy>Elin Lindkvist</cp:lastModifiedBy>
  <cp:revision>3</cp:revision>
  <dcterms:created xsi:type="dcterms:W3CDTF">2026-03-26T06:40:33Z</dcterms:created>
  <dcterms:modified xsi:type="dcterms:W3CDTF">2026-04-24T08:18:45Z</dcterms:modified>
</cp:coreProperties>
</file>